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8" r:id="rId10"/>
    <p:sldId id="269" r:id="rId11"/>
    <p:sldId id="274" r:id="rId12"/>
    <p:sldId id="275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8BB23-FEB7-49BD-BA93-3DEE50D7DAED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E61D3-F25E-4856-9022-D7CE549E76E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6125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011BB-F014-455F-9D85-36D3D933F1F2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EAF0C-F3E3-4DC7-884B-464857E8F41A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CE656-634B-49CD-A2A3-A762C40A8CEB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A2C1-FD07-488B-9BB2-7E3BD007EF3E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26D74-C183-4EE3-83C6-AD19BEF12025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85493-2095-485B-8747-11A595D316E2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AD25C-3B80-43E0-AED8-A2F11807443C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415F8-91A1-470A-92D5-5820B098D1D9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B13F-4659-44F1-BB47-E178401C4D98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E3C42-6AC8-461D-922D-4466EA414BD4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945B-852C-4F93-92A6-A61FE86A625A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F6E2D-EAA3-4A35-B89B-7C26E167CA6B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205A9-ADEA-4141-B91E-47CB9BF3DBFF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7F92C-E864-400A-BD6B-8C933B45F428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5DFF-E258-41DC-A0C7-485F1B4841D6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1046-5639-42F6-9ABB-0D586BD02700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A620B-BA85-47F8-AA75-25748798FEFA}" type="datetime1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tel:0442553818" TargetMode="External"/><Relationship Id="rId2" Type="http://schemas.openxmlformats.org/officeDocument/2006/relationships/hyperlink" Target="mailto:ce.cio.istres@ac-aix-marseille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3"/>
                </a:solidFill>
              </a:rPr>
              <a:t>Rentrée 2026</a:t>
            </a:r>
            <a:br>
              <a:rPr lang="fr-FR" dirty="0" smtClean="0">
                <a:solidFill>
                  <a:schemeClr val="accent3"/>
                </a:solidFill>
              </a:rPr>
            </a:br>
            <a:r>
              <a:rPr lang="fr-FR" dirty="0" smtClean="0">
                <a:solidFill>
                  <a:schemeClr val="accent3"/>
                </a:solidFill>
              </a:rPr>
              <a:t>Collège Notre Dame </a:t>
            </a:r>
            <a:endParaRPr lang="fr-FR" dirty="0">
              <a:solidFill>
                <a:schemeClr val="accent3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248" y="681008"/>
            <a:ext cx="3251033" cy="2412531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/>
                </a:solidFill>
              </a:rPr>
              <a:t>                                                                                        Rencontre parents 3</a:t>
            </a:r>
            <a:r>
              <a:rPr lang="fr-FR" b="1" baseline="30000" dirty="0" smtClean="0">
                <a:solidFill>
                  <a:schemeClr val="accent3"/>
                </a:solidFill>
              </a:rPr>
              <a:t>ème</a:t>
            </a:r>
            <a:r>
              <a:rPr lang="fr-FR" b="1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fr-FR" b="1" dirty="0" smtClean="0">
                <a:solidFill>
                  <a:schemeClr val="accent3"/>
                </a:solidFill>
              </a:rPr>
              <a:t>                                                                                        mardi 1er septembre 2026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7400" y="973862"/>
            <a:ext cx="3777212" cy="2849331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C.Archambault</a:t>
            </a:r>
            <a:r>
              <a:rPr lang="en-US" dirty="0" smtClean="0"/>
              <a:t> 2025/2026</a:t>
            </a:r>
            <a:endParaRPr lang="en-US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45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Pour une année réussie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769918"/>
            <a:ext cx="8915400" cy="3777622"/>
          </a:xfrm>
        </p:spPr>
        <p:txBody>
          <a:bodyPr>
            <a:normAutofit/>
          </a:bodyPr>
          <a:lstStyle/>
          <a:p>
            <a:r>
              <a:rPr lang="fr-FR" dirty="0" smtClean="0"/>
              <a:t>Consultez régulièrement le carnet et le site du collège</a:t>
            </a:r>
          </a:p>
          <a:p>
            <a:r>
              <a:rPr lang="fr-FR" dirty="0" smtClean="0"/>
              <a:t>Soutenez votre enfant pour qu’il s’investisse et travaille régulièrement pour réussir sa dernière année de collège. </a:t>
            </a:r>
            <a:r>
              <a:rPr lang="fr-FR" u="sng" dirty="0" smtClean="0"/>
              <a:t>Rôle des parents délégués et de l’APEL.</a:t>
            </a:r>
          </a:p>
          <a:p>
            <a:r>
              <a:rPr lang="fr-FR" dirty="0" smtClean="0"/>
              <a:t>N’hésitez surtout pas à nous contacter si vous constatez le moindre problème.</a:t>
            </a:r>
          </a:p>
          <a:p>
            <a:r>
              <a:rPr lang="fr-FR" dirty="0" smtClean="0"/>
              <a:t>Cette année nous continuons à nous  inscrire  dans une démarche de lutte active contre le harcèlement . Soutenez nous !</a:t>
            </a:r>
          </a:p>
          <a:p>
            <a:r>
              <a:rPr lang="fr-FR" dirty="0" smtClean="0"/>
              <a:t>La dimension chrétienne reste au centre de notre enseignement. Merci de nous accompagner en ce sens. </a:t>
            </a:r>
            <a:r>
              <a:rPr lang="fr-FR" b="1" u="sng" dirty="0" smtClean="0"/>
              <a:t>Les statuts de l’enseignement catholique veillent à la fragilité de certains et au respect de la dignité humaine</a:t>
            </a:r>
            <a:r>
              <a:rPr lang="fr-FR" dirty="0" smtClean="0"/>
              <a:t>.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970" y="748713"/>
            <a:ext cx="2715260" cy="706755"/>
          </a:xfrm>
          <a:prstGeom prst="rect">
            <a:avLst/>
          </a:prstGeom>
          <a:noFill/>
        </p:spPr>
      </p:pic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05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</a:rPr>
              <a:t>« Désespérer de quelqu’un, c’est le désespérer. » </a:t>
            </a:r>
          </a:p>
          <a:p>
            <a:pPr marL="0" indent="0">
              <a:buNone/>
            </a:pPr>
            <a:r>
              <a:rPr lang="fr-FR" i="1" dirty="0">
                <a:solidFill>
                  <a:srgbClr val="FF0000"/>
                </a:solidFill>
              </a:rPr>
              <a:t>    Emmanuel Mounier ( philosophe catholique français mort en 1950) </a:t>
            </a:r>
          </a:p>
          <a:p>
            <a:pPr marL="0" indent="0">
              <a:buNone/>
            </a:pPr>
            <a:endParaRPr lang="fr-FR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/>
              <a:t>C’est pourquoi l’enseignement catholique prend parti pour :</a:t>
            </a:r>
          </a:p>
          <a:p>
            <a:pPr marL="0" indent="0">
              <a:buNone/>
            </a:pPr>
            <a:r>
              <a:rPr lang="fr-FR" dirty="0"/>
              <a:t>• L’interdit du jugement définitif.</a:t>
            </a:r>
          </a:p>
          <a:p>
            <a:pPr marL="0" indent="0">
              <a:buNone/>
            </a:pPr>
            <a:r>
              <a:rPr lang="fr-FR" dirty="0"/>
              <a:t>• Le refus des étiquettes.</a:t>
            </a:r>
          </a:p>
          <a:p>
            <a:pPr marL="0" indent="0">
              <a:buNone/>
            </a:pPr>
            <a:r>
              <a:rPr lang="fr-FR" dirty="0"/>
              <a:t>• Le droit d’avoir un parcours sans être réduit à son passé, ses comportements, ses résultats.</a:t>
            </a:r>
          </a:p>
          <a:p>
            <a:pPr marL="0" indent="0">
              <a:buNone/>
            </a:pPr>
            <a:r>
              <a:rPr lang="fr-FR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                                      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970" y="748713"/>
            <a:ext cx="2715260" cy="706755"/>
          </a:xfrm>
          <a:prstGeom prst="rect">
            <a:avLst/>
          </a:prstGeom>
          <a:noFill/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13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Bonne rentrée à tous !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833" y="803219"/>
            <a:ext cx="2715260" cy="706755"/>
          </a:xfrm>
          <a:prstGeom prst="rect">
            <a:avLst/>
          </a:prstGeom>
          <a:noFill/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246" y="1378066"/>
            <a:ext cx="1989730" cy="1511068"/>
          </a:xfrm>
          <a:prstGeom prst="rect">
            <a:avLst/>
          </a:prstGeom>
        </p:spPr>
      </p:pic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Ellipse 8"/>
          <p:cNvSpPr/>
          <p:nvPr/>
        </p:nvSpPr>
        <p:spPr>
          <a:xfrm>
            <a:off x="3119869" y="1509974"/>
            <a:ext cx="8285345" cy="473330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34925" indent="0" algn="just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4400" b="1" dirty="0">
                <a:latin typeface="Garamond"/>
                <a:cs typeface="Garamond"/>
              </a:rPr>
              <a:t>« L’éducation est l’un des moyens les plus efficaces d’humaniser le monde et l’histoire </a:t>
            </a:r>
            <a:r>
              <a:rPr lang="fr-FR" sz="4400" b="1" dirty="0" smtClean="0">
                <a:latin typeface="Garamond"/>
                <a:cs typeface="Garamond"/>
              </a:rPr>
              <a:t>».</a:t>
            </a:r>
          </a:p>
          <a:p>
            <a:pPr marL="12700" marR="34925" indent="0" algn="r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1400" b="1" dirty="0" smtClean="0">
                <a:latin typeface="Garamond"/>
                <a:cs typeface="Garamond"/>
              </a:rPr>
              <a:t>Pape François </a:t>
            </a:r>
            <a:endParaRPr lang="fr-FR" sz="1400" b="1" dirty="0">
              <a:latin typeface="Garamond"/>
              <a:cs typeface="Garamond"/>
            </a:endParaRPr>
          </a:p>
        </p:txBody>
      </p:sp>
      <p:sp>
        <p:nvSpPr>
          <p:cNvPr id="10" name="Espace réservé du contenu 9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48096"/>
          </a:xfrm>
        </p:spPr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271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3"/>
                </a:solidFill>
              </a:rPr>
              <a:t>Un calendrier INDISPENSABLE </a:t>
            </a:r>
            <a:br>
              <a:rPr lang="fr-FR" b="1" dirty="0" smtClean="0">
                <a:solidFill>
                  <a:schemeClr val="accent3"/>
                </a:solidFill>
              </a:rPr>
            </a:br>
            <a:r>
              <a:rPr lang="fr-FR" b="1" dirty="0" smtClean="0">
                <a:solidFill>
                  <a:schemeClr val="accent3"/>
                </a:solidFill>
              </a:rPr>
              <a:t>pour organiser son année</a:t>
            </a:r>
            <a:endParaRPr lang="fr-FR" b="1" dirty="0">
              <a:solidFill>
                <a:schemeClr val="accent3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fr-FR" sz="2000" b="1" dirty="0" smtClean="0">
              <a:solidFill>
                <a:schemeClr val="accent6"/>
              </a:solidFill>
            </a:endParaRPr>
          </a:p>
          <a:p>
            <a:r>
              <a:rPr lang="fr-FR" sz="2000" b="1" dirty="0" smtClean="0">
                <a:solidFill>
                  <a:schemeClr val="accent6">
                    <a:lumMod val="50000"/>
                  </a:schemeClr>
                </a:solidFill>
              </a:rPr>
              <a:t>Lundi 30 novembre :  </a:t>
            </a: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rencontre parents /</a:t>
            </a:r>
            <a:r>
              <a:rPr lang="fr-FR" sz="2000" b="1" dirty="0" smtClean="0">
                <a:solidFill>
                  <a:schemeClr val="accent6">
                    <a:lumMod val="50000"/>
                  </a:schemeClr>
                </a:solidFill>
              </a:rPr>
              <a:t>Profs 8h/17h.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Jeudi  26 et vendredi 27 novembre : Brevet Blanc 1</a:t>
            </a:r>
          </a:p>
          <a:p>
            <a:r>
              <a:rPr lang="fr-FR" sz="2000" b="1" dirty="0" smtClean="0">
                <a:solidFill>
                  <a:schemeClr val="accent2">
                    <a:lumMod val="75000"/>
                  </a:schemeClr>
                </a:solidFill>
              </a:rPr>
              <a:t>Jeudi  10 décembre: ½ journée pédagogique le matin. Etablissement fermé</a:t>
            </a:r>
          </a:p>
          <a:p>
            <a:r>
              <a:rPr lang="fr-FR" sz="2000" b="1" dirty="0" smtClean="0">
                <a:solidFill>
                  <a:schemeClr val="accent2">
                    <a:lumMod val="75000"/>
                  </a:schemeClr>
                </a:solidFill>
              </a:rPr>
              <a:t>Mercredi 17 février : ½ </a:t>
            </a:r>
            <a:r>
              <a:rPr lang="fr-FR" sz="2000" b="1" dirty="0">
                <a:solidFill>
                  <a:schemeClr val="accent2">
                    <a:lumMod val="75000"/>
                  </a:schemeClr>
                </a:solidFill>
              </a:rPr>
              <a:t>journée pédagogique le matin. Etablissement fermé</a:t>
            </a:r>
          </a:p>
          <a:p>
            <a:r>
              <a:rPr lang="fr-FR" sz="2000" b="1" dirty="0" smtClean="0">
                <a:solidFill>
                  <a:srgbClr val="00B050"/>
                </a:solidFill>
              </a:rPr>
              <a:t>Lundi  22mars  et mardi  23mars : Brevet Blanc 2</a:t>
            </a:r>
          </a:p>
          <a:p>
            <a:r>
              <a:rPr lang="fr-FR" sz="2000" b="1" dirty="0" smtClean="0">
                <a:solidFill>
                  <a:srgbClr val="002060"/>
                </a:solidFill>
              </a:rPr>
              <a:t>Mercredi 5 mai de 8h à 12h : oral blanc </a:t>
            </a:r>
            <a:r>
              <a:rPr lang="fr-FR" sz="2000" b="1" dirty="0">
                <a:solidFill>
                  <a:srgbClr val="002060"/>
                </a:solidFill>
              </a:rPr>
              <a:t>P</a:t>
            </a:r>
            <a:r>
              <a:rPr lang="fr-FR" sz="2000" b="1" dirty="0" smtClean="0">
                <a:solidFill>
                  <a:srgbClr val="002060"/>
                </a:solidFill>
              </a:rPr>
              <a:t>arcours </a:t>
            </a:r>
          </a:p>
          <a:p>
            <a:r>
              <a:rPr lang="fr-FR" sz="2000" b="1" dirty="0" smtClean="0">
                <a:solidFill>
                  <a:srgbClr val="7030A0"/>
                </a:solidFill>
              </a:rPr>
              <a:t>Mercredi </a:t>
            </a:r>
            <a:r>
              <a:rPr lang="fr-FR" sz="2000" b="1" dirty="0">
                <a:solidFill>
                  <a:srgbClr val="7030A0"/>
                </a:solidFill>
              </a:rPr>
              <a:t>2</a:t>
            </a:r>
            <a:r>
              <a:rPr lang="fr-FR" sz="2000" b="1" dirty="0" smtClean="0">
                <a:solidFill>
                  <a:srgbClr val="7030A0"/>
                </a:solidFill>
              </a:rPr>
              <a:t> juin de 8h à 12h : Oral DNB Parcours</a:t>
            </a:r>
          </a:p>
          <a:p>
            <a:r>
              <a:rPr lang="fr-FR" sz="2000" b="1" dirty="0" smtClean="0">
                <a:solidFill>
                  <a:srgbClr val="C00000"/>
                </a:solidFill>
              </a:rPr>
              <a:t>Jeudi 24 , vendredi 25 juin  et lundi 28 : DNB épreuves écrites</a:t>
            </a:r>
          </a:p>
          <a:p>
            <a:pPr marL="0" indent="0">
              <a:buNone/>
            </a:pPr>
            <a:endParaRPr lang="fr-FR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fr-FR" sz="2000" b="1" dirty="0">
              <a:solidFill>
                <a:srgbClr val="C00000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33" y="769495"/>
            <a:ext cx="2715260" cy="706755"/>
          </a:xfrm>
          <a:prstGeom prst="rect">
            <a:avLst/>
          </a:prstGeom>
          <a:noFill/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51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L’Orientation en 3</a:t>
            </a:r>
            <a:r>
              <a:rPr lang="fr-FR" b="1" baseline="30000" dirty="0" smtClean="0"/>
              <a:t>ème</a:t>
            </a:r>
            <a:r>
              <a:rPr lang="fr-FR" b="1" dirty="0" smtClean="0"/>
              <a:t>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3200" dirty="0" smtClean="0"/>
              <a:t>La classe de 3</a:t>
            </a:r>
            <a:r>
              <a:rPr lang="fr-FR" sz="3200" baseline="30000" dirty="0" smtClean="0"/>
              <a:t>ème</a:t>
            </a:r>
            <a:r>
              <a:rPr lang="fr-FR" sz="3200" dirty="0" smtClean="0"/>
              <a:t> est un palier d’orientation où les élèves doivent mûrir et choisir :</a:t>
            </a:r>
          </a:p>
          <a:p>
            <a:pPr algn="just"/>
            <a:r>
              <a:rPr lang="fr-FR" sz="3200" b="1" dirty="0" smtClean="0">
                <a:solidFill>
                  <a:schemeClr val="accent5"/>
                </a:solidFill>
              </a:rPr>
              <a:t>Une VOIE DE FORMATION</a:t>
            </a:r>
          </a:p>
          <a:p>
            <a:pPr algn="just"/>
            <a:r>
              <a:rPr lang="fr-FR" sz="3200" b="1" dirty="0" smtClean="0">
                <a:solidFill>
                  <a:schemeClr val="accent2"/>
                </a:solidFill>
              </a:rPr>
              <a:t>Un DOMAINE DE FORMATION</a:t>
            </a:r>
          </a:p>
          <a:p>
            <a:pPr algn="just"/>
            <a:endParaRPr lang="fr-FR" sz="3200" b="1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endParaRPr lang="fr-FR" sz="3200" b="1" dirty="0">
              <a:solidFill>
                <a:schemeClr val="accent2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660" y="727932"/>
            <a:ext cx="2715260" cy="706755"/>
          </a:xfrm>
          <a:prstGeom prst="rect">
            <a:avLst/>
          </a:prstGeom>
          <a:noFill/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68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Les voies de formation</a:t>
            </a:r>
            <a:endParaRPr lang="fr-FR" b="1" dirty="0">
              <a:solidFill>
                <a:srgbClr val="0070C0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9582" y="1790699"/>
            <a:ext cx="7437120" cy="4433455"/>
          </a:xfrm>
          <a:prstGeom prst="rect">
            <a:avLst/>
          </a:prstGeom>
        </p:spPr>
      </p:pic>
      <p:pic>
        <p:nvPicPr>
          <p:cNvPr id="6" name="Imag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660" y="727932"/>
            <a:ext cx="2715260" cy="706755"/>
          </a:xfrm>
          <a:prstGeom prst="rect">
            <a:avLst/>
          </a:prstGeom>
          <a:noFill/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07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99445"/>
          </a:xfrm>
        </p:spPr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Les établissements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764292" y="1378024"/>
            <a:ext cx="3992732" cy="576262"/>
          </a:xfrm>
        </p:spPr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Lycées GT  de secteur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541280" y="2000612"/>
            <a:ext cx="4342893" cy="4493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 smtClean="0"/>
              <a:t> 2 établissements publics</a:t>
            </a:r>
          </a:p>
          <a:p>
            <a:r>
              <a:rPr lang="fr-FR" sz="2000" dirty="0" smtClean="0"/>
              <a:t>Jean Cocteau </a:t>
            </a:r>
          </a:p>
          <a:p>
            <a:r>
              <a:rPr lang="fr-FR" sz="2000" dirty="0" smtClean="0"/>
              <a:t>Arthur Rimbaud</a:t>
            </a:r>
          </a:p>
          <a:p>
            <a:pPr marL="0" indent="0">
              <a:buNone/>
            </a:pPr>
            <a:r>
              <a:rPr lang="fr-FR" sz="2000" dirty="0" smtClean="0"/>
              <a:t>IL </a:t>
            </a:r>
            <a:r>
              <a:rPr lang="fr-FR" sz="2000" dirty="0"/>
              <a:t>existe </a:t>
            </a:r>
            <a:r>
              <a:rPr lang="fr-FR" sz="2000" b="1" dirty="0">
                <a:solidFill>
                  <a:srgbClr val="FF0000"/>
                </a:solidFill>
              </a:rPr>
              <a:t>une sectorisation</a:t>
            </a:r>
            <a:r>
              <a:rPr lang="fr-FR" sz="2000" dirty="0"/>
              <a:t>.</a:t>
            </a:r>
          </a:p>
          <a:p>
            <a:pPr marL="0" indent="0">
              <a:buNone/>
            </a:pPr>
            <a:r>
              <a:rPr lang="fr-FR" sz="2000" dirty="0"/>
              <a:t>Dérogations possibles </a:t>
            </a:r>
          </a:p>
          <a:p>
            <a:pPr marL="0" indent="0">
              <a:buNone/>
            </a:pPr>
            <a:r>
              <a:rPr lang="fr-FR" sz="2000" dirty="0" smtClean="0"/>
              <a:t>Pour Salon 1 établissement privé sous contrat</a:t>
            </a:r>
          </a:p>
          <a:p>
            <a:r>
              <a:rPr lang="fr-FR" sz="2000" dirty="0" smtClean="0"/>
              <a:t>Viala –Lacoste / Saint Jean</a:t>
            </a:r>
          </a:p>
          <a:p>
            <a:pPr marL="0" indent="0">
              <a:buNone/>
            </a:pPr>
            <a:r>
              <a:rPr lang="fr-FR" sz="1100" dirty="0" smtClean="0"/>
              <a:t> </a:t>
            </a:r>
          </a:p>
          <a:p>
            <a:endParaRPr lang="fr-FR" sz="1100" dirty="0"/>
          </a:p>
          <a:p>
            <a:pPr marL="0" indent="0">
              <a:buNone/>
            </a:pPr>
            <a:endParaRPr lang="fr-FR" sz="1400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7336793" y="1489865"/>
            <a:ext cx="3999001" cy="576262"/>
          </a:xfrm>
        </p:spPr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Lycées professionnels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Pas de sectorisation.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tx1"/>
                </a:solidFill>
              </a:rPr>
              <a:t>Exemple : Les Alpilles ou Latécoère</a:t>
            </a:r>
          </a:p>
          <a:p>
            <a:r>
              <a:rPr lang="fr-FR" dirty="0" smtClean="0"/>
              <a:t>On peut demander la formation dans le lycée de son choix  voire même la même formation dans 2 lycées différents.</a:t>
            </a:r>
          </a:p>
          <a:p>
            <a:endParaRPr lang="fr-FR" dirty="0"/>
          </a:p>
          <a:p>
            <a:r>
              <a:rPr lang="fr-FR" dirty="0" smtClean="0"/>
              <a:t>ATTENTION : nombre de places limitées . Importance du dossier scolaire</a:t>
            </a:r>
            <a:endParaRPr lang="fr-FR" dirty="0"/>
          </a:p>
        </p:txBody>
      </p:sp>
      <p:pic>
        <p:nvPicPr>
          <p:cNvPr id="9" name="Imag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796" y="557800"/>
            <a:ext cx="2715260" cy="706755"/>
          </a:xfrm>
          <a:prstGeom prst="rect">
            <a:avLst/>
          </a:prstGeom>
          <a:noFill/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76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Vos partenaires 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85384" y="1580070"/>
            <a:ext cx="8915400" cy="4790583"/>
          </a:xfrm>
        </p:spPr>
        <p:txBody>
          <a:bodyPr>
            <a:noAutofit/>
          </a:bodyPr>
          <a:lstStyle/>
          <a:p>
            <a:r>
              <a:rPr lang="fr-FR" sz="2800" b="1" dirty="0" smtClean="0">
                <a:solidFill>
                  <a:schemeClr val="accent6"/>
                </a:solidFill>
              </a:rPr>
              <a:t>Le professeur principal </a:t>
            </a:r>
            <a:r>
              <a:rPr lang="fr-FR" sz="1400" dirty="0" smtClean="0"/>
              <a:t>via Ecole Directe</a:t>
            </a:r>
          </a:p>
          <a:p>
            <a:r>
              <a:rPr lang="fr-FR" sz="2800" b="1" dirty="0" smtClean="0">
                <a:solidFill>
                  <a:schemeClr val="accent4"/>
                </a:solidFill>
              </a:rPr>
              <a:t> Directrice Adjointe : Mme ARCHAMBAULT </a:t>
            </a:r>
            <a:endParaRPr lang="fr-FR" sz="2800" b="1" dirty="0">
              <a:solidFill>
                <a:schemeClr val="accent4"/>
              </a:solidFill>
            </a:endParaRPr>
          </a:p>
          <a:p>
            <a:r>
              <a:rPr lang="fr-FR" sz="2800" b="1" dirty="0" smtClean="0">
                <a:solidFill>
                  <a:srgbClr val="00B050"/>
                </a:solidFill>
              </a:rPr>
              <a:t>La cheffe d’établissement  Mme NGUYEN</a:t>
            </a:r>
          </a:p>
          <a:p>
            <a:pPr marL="0" indent="0">
              <a:buNone/>
            </a:pPr>
            <a:r>
              <a:rPr lang="fr-FR" sz="1400" dirty="0" smtClean="0"/>
              <a:t>via la secrétaire de direction  Mme FORGES :  </a:t>
            </a:r>
            <a:r>
              <a:rPr lang="fr-FR" sz="1400" dirty="0"/>
              <a:t>secretariat.direction@lapresentation.com</a:t>
            </a:r>
            <a:endParaRPr lang="fr-FR" sz="1400" dirty="0" smtClean="0"/>
          </a:p>
          <a:p>
            <a:r>
              <a:rPr lang="fr-FR" sz="2800" b="1" dirty="0" smtClean="0">
                <a:solidFill>
                  <a:srgbClr val="FF0000"/>
                </a:solidFill>
              </a:rPr>
              <a:t>Le CIO -</a:t>
            </a:r>
            <a:r>
              <a:rPr lang="fr-FR" sz="1400" dirty="0"/>
              <a:t>Avenue </a:t>
            </a:r>
            <a:r>
              <a:rPr lang="fr-FR" sz="1400" dirty="0" err="1"/>
              <a:t>Radolfzell</a:t>
            </a:r>
            <a:r>
              <a:rPr lang="fr-FR" sz="1400" dirty="0"/>
              <a:t> 13800 </a:t>
            </a:r>
            <a:r>
              <a:rPr lang="fr-FR" sz="1400" dirty="0" smtClean="0"/>
              <a:t>Istres  - Courriel</a:t>
            </a:r>
            <a:r>
              <a:rPr lang="fr-FR" sz="1400" dirty="0"/>
              <a:t> :  </a:t>
            </a:r>
            <a:r>
              <a:rPr lang="fr-FR" sz="1400" dirty="0">
                <a:hlinkClick r:id="rId2"/>
              </a:rPr>
              <a:t>ce.cio.istres@ac-aix-marseille.fr</a:t>
            </a:r>
            <a:endParaRPr lang="fr-FR" sz="1400" dirty="0"/>
          </a:p>
          <a:p>
            <a:pPr marL="0" indent="0">
              <a:buNone/>
            </a:pPr>
            <a:r>
              <a:rPr lang="fr-FR" sz="1400" dirty="0" smtClean="0"/>
              <a:t>                                                                                             Tél</a:t>
            </a:r>
            <a:r>
              <a:rPr lang="fr-FR" sz="1400" dirty="0"/>
              <a:t> : </a:t>
            </a:r>
            <a:r>
              <a:rPr lang="fr-FR" sz="1400" dirty="0">
                <a:hlinkClick r:id="rId3"/>
              </a:rPr>
              <a:t>04 42 55 38 </a:t>
            </a:r>
            <a:r>
              <a:rPr lang="fr-FR" sz="1400" dirty="0" smtClean="0">
                <a:hlinkClick r:id="rId3"/>
              </a:rPr>
              <a:t>18</a:t>
            </a:r>
            <a:endParaRPr lang="fr-FR" sz="1400" dirty="0" smtClean="0"/>
          </a:p>
          <a:p>
            <a:pPr marL="0" indent="0">
              <a:buNone/>
            </a:pPr>
            <a:endParaRPr lang="fr-FR" sz="1400" dirty="0" smtClean="0"/>
          </a:p>
          <a:p>
            <a:pPr marL="0" indent="0">
              <a:buNone/>
            </a:pPr>
            <a:r>
              <a:rPr lang="fr-FR" sz="1400" b="1" i="1" dirty="0" smtClean="0"/>
              <a:t>ONISEP votre partenaire « papier » et multimédia. </a:t>
            </a:r>
            <a:r>
              <a:rPr lang="fr-FR" sz="1400" b="1" i="1" u="sng" dirty="0" smtClean="0">
                <a:solidFill>
                  <a:srgbClr val="002060"/>
                </a:solidFill>
              </a:rPr>
              <a:t>www.onisep.fr </a:t>
            </a:r>
          </a:p>
          <a:p>
            <a:pPr marL="0" indent="0">
              <a:buNone/>
            </a:pPr>
            <a:endParaRPr lang="fr-FR" sz="1400" b="1" i="1" dirty="0" smtClean="0"/>
          </a:p>
          <a:p>
            <a:pPr marL="0" indent="0">
              <a:buNone/>
            </a:pPr>
            <a:endParaRPr lang="fr-FR" sz="1400" b="1" i="1" dirty="0"/>
          </a:p>
          <a:p>
            <a:pPr marL="0" indent="0">
              <a:buNone/>
            </a:pPr>
            <a:r>
              <a:rPr lang="fr-FR" sz="1400" dirty="0" smtClean="0"/>
              <a:t>6</a:t>
            </a:r>
            <a:endParaRPr lang="fr-FR" sz="1400" dirty="0"/>
          </a:p>
        </p:txBody>
      </p:sp>
      <p:pic>
        <p:nvPicPr>
          <p:cNvPr id="4" name="Imag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970" y="748713"/>
            <a:ext cx="2715260" cy="706755"/>
          </a:xfrm>
          <a:prstGeom prst="rect">
            <a:avLst/>
          </a:prstGeom>
          <a:noFill/>
        </p:spPr>
      </p:pic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71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accent3"/>
                </a:solidFill>
              </a:rPr>
              <a:t>Quelques </a:t>
            </a:r>
            <a:r>
              <a:rPr lang="fr-FR" b="1" dirty="0" smtClean="0">
                <a:solidFill>
                  <a:schemeClr val="accent3"/>
                </a:solidFill>
              </a:rPr>
              <a:t>rappels</a:t>
            </a:r>
            <a:endParaRPr lang="fr-FR" b="1" dirty="0">
              <a:solidFill>
                <a:schemeClr val="accent3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000" b="1" dirty="0" smtClean="0">
                <a:solidFill>
                  <a:schemeClr val="accent3"/>
                </a:solidFill>
              </a:rPr>
              <a:t>Au 2</a:t>
            </a:r>
            <a:r>
              <a:rPr lang="fr-FR" sz="2000" b="1" baseline="30000" dirty="0" smtClean="0">
                <a:solidFill>
                  <a:schemeClr val="accent3"/>
                </a:solidFill>
              </a:rPr>
              <a:t>nd</a:t>
            </a:r>
            <a:r>
              <a:rPr lang="fr-FR" sz="2000" b="1" dirty="0" smtClean="0">
                <a:solidFill>
                  <a:schemeClr val="accent3"/>
                </a:solidFill>
              </a:rPr>
              <a:t> semestre le conseil des professeurs examine les vœux d’orientation définitifs des élèves et donne son accord ou non.</a:t>
            </a:r>
          </a:p>
          <a:p>
            <a:r>
              <a:rPr lang="fr-FR" sz="2000" dirty="0" smtClean="0"/>
              <a:t>Si la proposition d’orientation du Conseil est conforme  à la demande de l’élève et de sa famille , alors elle devient DECISION.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Si elle est différente , alors la cheffe d’établissement rencontre la famille et prend la DECISION</a:t>
            </a:r>
            <a:r>
              <a:rPr lang="fr-FR" sz="2000" dirty="0" smtClean="0"/>
              <a:t>.</a:t>
            </a:r>
          </a:p>
          <a:p>
            <a:r>
              <a:rPr lang="fr-FR" sz="2000" dirty="0"/>
              <a:t>Si le désaccord persiste, la famille peut faire un recours auprès de la commission d’appel qui arrêtera la DECISION DEFINITIVE.</a:t>
            </a:r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796" y="557800"/>
            <a:ext cx="2715260" cy="706755"/>
          </a:xfrm>
          <a:prstGeom prst="rect">
            <a:avLst/>
          </a:prstGeom>
          <a:noFill/>
        </p:spPr>
      </p:pic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55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Le DNB</a:t>
            </a:r>
            <a:endParaRPr lang="fr-FR" b="1" dirty="0"/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970" y="748713"/>
            <a:ext cx="2715260" cy="706755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9212" y="1801570"/>
            <a:ext cx="8270181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Dans le but de rehausser le niveau d’exigence et d’ambition pour tous les élèves, les modalités d’attribution du diplôme national du brevet (DNB) ont  été modifiées lors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rgbClr val="39393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 la session 2026.</a:t>
            </a:r>
            <a:endParaRPr kumimoji="0" lang="fr-FR" alt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Désormais, la note de contrôle continu sera calculée à partir des moyennes annuelles obtenues par les élèves en classe de 3e, et non plus à partir des huit composantes du socle commun de connaissances, de compétences et de culture. </a:t>
            </a:r>
            <a:endParaRPr lang="fr-FR" altLang="fr-FR" dirty="0">
              <a:solidFill>
                <a:srgbClr val="3939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dirty="0" smtClean="0">
              <a:solidFill>
                <a:srgbClr val="3939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 smtClean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fr-FR" altLang="fr-FR" dirty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nouvel équilibre est également instauré entre contrôle continu et épreuves terminales : ces dernières compteront désormais pour 60 % de la note finale (contre 50 % actuellement), tandis que le contrôle continu représentera 40 % (contre 50 % jusqu’alors).</a:t>
            </a:r>
            <a:endParaRPr lang="fr-FR" altLang="fr-FR" dirty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b="0" i="0" u="none" strike="noStrike" cap="none" normalizeH="0" baseline="0" dirty="0" smtClean="0">
              <a:ln>
                <a:noFill/>
              </a:ln>
              <a:solidFill>
                <a:srgbClr val="39393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31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734626"/>
          </a:xfrm>
        </p:spPr>
        <p:txBody>
          <a:bodyPr>
            <a:normAutofit fontScale="90000"/>
          </a:bodyPr>
          <a:lstStyle/>
          <a:p>
            <a:r>
              <a:rPr lang="fr-FR" sz="2700" b="1" dirty="0" smtClean="0"/>
              <a:t>Le Parcours Avenir</a:t>
            </a:r>
            <a:br>
              <a:rPr lang="fr-FR" sz="2700" b="1" dirty="0" smtClean="0"/>
            </a:br>
            <a:r>
              <a:rPr lang="fr-FR" sz="2700" b="1" dirty="0" smtClean="0"/>
              <a:t>Le Parcours Santé</a:t>
            </a:r>
            <a:br>
              <a:rPr lang="fr-FR" sz="2700" b="1" dirty="0" smtClean="0"/>
            </a:br>
            <a:r>
              <a:rPr lang="fr-FR" sz="2700" b="1" dirty="0" smtClean="0"/>
              <a:t>Le Parcours Artistique et Culturel</a:t>
            </a:r>
            <a:br>
              <a:rPr lang="fr-FR" sz="2700" b="1" dirty="0" smtClean="0"/>
            </a:br>
            <a:r>
              <a:rPr lang="fr-FR" sz="2700" b="1" dirty="0" smtClean="0"/>
              <a:t>Le Parcours citoyen</a:t>
            </a:r>
            <a:r>
              <a:rPr lang="fr-FR" sz="3100" b="1" dirty="0" smtClean="0"/>
              <a:t/>
            </a:r>
            <a:br>
              <a:rPr lang="fr-FR" sz="3100" b="1" dirty="0" smtClean="0"/>
            </a:br>
            <a:r>
              <a:rPr lang="fr-FR" sz="3100" b="1" dirty="0" smtClean="0"/>
              <a:t/>
            </a:r>
            <a:br>
              <a:rPr lang="fr-FR" sz="3100" b="1" dirty="0" smtClean="0"/>
            </a:br>
            <a:r>
              <a:rPr lang="fr-FR" b="1" dirty="0" smtClean="0">
                <a:solidFill>
                  <a:schemeClr val="accent6"/>
                </a:solidFill>
              </a:rPr>
              <a:t/>
            </a:r>
            <a:br>
              <a:rPr lang="fr-FR" b="1" dirty="0" smtClean="0">
                <a:solidFill>
                  <a:schemeClr val="accent6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204855"/>
          </a:xfrm>
        </p:spPr>
        <p:txBody>
          <a:bodyPr>
            <a:normAutofit fontScale="92500" lnSpcReduction="20000"/>
          </a:bodyPr>
          <a:lstStyle/>
          <a:p>
            <a:endParaRPr lang="fr-FR" dirty="0" smtClean="0"/>
          </a:p>
          <a:p>
            <a:r>
              <a:rPr lang="fr-FR" b="1" u="sng" dirty="0" smtClean="0"/>
              <a:t>Cette année le stage a été fait en fin de 4</a:t>
            </a:r>
            <a:r>
              <a:rPr lang="fr-FR" b="1" u="sng" baseline="30000" dirty="0" smtClean="0"/>
              <a:t>ème</a:t>
            </a:r>
            <a:r>
              <a:rPr lang="fr-FR" b="1" u="sng" dirty="0" smtClean="0"/>
              <a:t> </a:t>
            </a:r>
          </a:p>
          <a:p>
            <a:r>
              <a:rPr lang="fr-FR" dirty="0" smtClean="0"/>
              <a:t>Un  rapport de stage à rendre pour la  semaine du 7 au 11 septembre 2026</a:t>
            </a:r>
          </a:p>
          <a:p>
            <a:r>
              <a:rPr lang="fr-FR" dirty="0" smtClean="0"/>
              <a:t>Un oral a préparer.</a:t>
            </a:r>
          </a:p>
          <a:p>
            <a:r>
              <a:rPr lang="fr-FR" dirty="0"/>
              <a:t>4</a:t>
            </a:r>
            <a:r>
              <a:rPr lang="fr-FR" dirty="0" smtClean="0"/>
              <a:t> parcours possible pour l’oral 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Parcours Avenir avec PP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b="1" dirty="0" smtClean="0">
                <a:solidFill>
                  <a:srgbClr val="00B050"/>
                </a:solidFill>
              </a:rPr>
              <a:t>Parcours santé en SVT et EPS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Parcours artistique et culturel dans toutes les  matières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b="1" dirty="0" smtClean="0">
                <a:solidFill>
                  <a:schemeClr val="accent3">
                    <a:lumMod val="75000"/>
                  </a:schemeClr>
                </a:solidFill>
              </a:rPr>
              <a:t>Parcours citoyen avec la mise en œuvre des éco-délégués avec différents adultes</a:t>
            </a:r>
          </a:p>
          <a:p>
            <a:pPr marL="0" indent="0">
              <a:buNone/>
            </a:pPr>
            <a:endParaRPr lang="fr-FR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b="1" u="sng" dirty="0" smtClean="0"/>
              <a:t>C’est en février / mars que l’élève devra faire le choix du parcours qu’il présentera à l’oral.</a:t>
            </a:r>
          </a:p>
          <a:p>
            <a:pPr marL="0" indent="0" algn="r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679" y="624110"/>
            <a:ext cx="2715260" cy="706755"/>
          </a:xfrm>
          <a:prstGeom prst="rect">
            <a:avLst/>
          </a:prstGeom>
          <a:noFill/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C.Archambault 2025/2026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04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1097</TotalTime>
  <Words>830</Words>
  <Application>Microsoft Office PowerPoint</Application>
  <PresentationFormat>Grand écran</PresentationFormat>
  <Paragraphs>111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Garamond</vt:lpstr>
      <vt:lpstr>Wingdings</vt:lpstr>
      <vt:lpstr>Wingdings 3</vt:lpstr>
      <vt:lpstr>Brin</vt:lpstr>
      <vt:lpstr>Rentrée 2026 Collège Notre Dame </vt:lpstr>
      <vt:lpstr>Un calendrier INDISPENSABLE  pour organiser son année</vt:lpstr>
      <vt:lpstr>L’Orientation en 3ème </vt:lpstr>
      <vt:lpstr>Les voies de formation</vt:lpstr>
      <vt:lpstr>Les établissements</vt:lpstr>
      <vt:lpstr>Vos partenaires </vt:lpstr>
      <vt:lpstr>Quelques rappels</vt:lpstr>
      <vt:lpstr>Le DNB</vt:lpstr>
      <vt:lpstr>Le Parcours Avenir Le Parcours Santé Le Parcours Artistique et Culturel Le Parcours citoyen   </vt:lpstr>
      <vt:lpstr>Pour une année réussie</vt:lpstr>
      <vt:lpstr>Présentation PowerPoint</vt:lpstr>
      <vt:lpstr>Bonne rentrée à tous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Rentrée 2019</dc:title>
  <dc:creator>Corinne Archambault</dc:creator>
  <cp:lastModifiedBy>BOYER CAROLE</cp:lastModifiedBy>
  <cp:revision>63</cp:revision>
  <cp:lastPrinted>2022-08-29T12:25:07Z</cp:lastPrinted>
  <dcterms:created xsi:type="dcterms:W3CDTF">2019-09-13T09:00:59Z</dcterms:created>
  <dcterms:modified xsi:type="dcterms:W3CDTF">2026-09-08T15:15:00Z</dcterms:modified>
</cp:coreProperties>
</file>